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8" r:id="rId3"/>
    <p:sldId id="264" r:id="rId4"/>
    <p:sldId id="259" r:id="rId5"/>
    <p:sldId id="265" r:id="rId6"/>
    <p:sldId id="260" r:id="rId7"/>
    <p:sldId id="261" r:id="rId8"/>
    <p:sldId id="262" r:id="rId9"/>
    <p:sldId id="266" r:id="rId10"/>
    <p:sldId id="263" r:id="rId11"/>
    <p:sldId id="267" r:id="rId12"/>
    <p:sldId id="269"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extLst>
      <p:ext uri="{BB962C8B-B14F-4D97-AF65-F5344CB8AC3E}">
        <p14:creationId xmlns:p14="http://schemas.microsoft.com/office/powerpoint/2010/main" xmlns="" val="319812065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0BC1078-46ED-40F9-8930-935BAD7C2B02}" type="datetimeFigureOut">
              <a:rPr lang="zh-CN" altLang="en-US" smtClean="0"/>
              <a:pPr/>
              <a:t>2020/10/27</a:t>
            </a:fld>
            <a:endParaRPr lang="zh-CN" altLang="en-US"/>
          </a:p>
        </p:txBody>
      </p:sp>
      <p:sp>
        <p:nvSpPr>
          <p:cNvPr id="19" name="Footer Placeholder 18"/>
          <p:cNvSpPr>
            <a:spLocks noGrp="1"/>
          </p:cNvSpPr>
          <p:nvPr>
            <p:ph type="ftr" sz="quarter" idx="11"/>
          </p:nvPr>
        </p:nvSpPr>
        <p:spPr/>
        <p:txBody>
          <a:bodyPr/>
          <a:lstStyle/>
          <a:p>
            <a:endParaRPr lang="zh-CN" altLang="en-US"/>
          </a:p>
        </p:txBody>
      </p:sp>
      <p:sp>
        <p:nvSpPr>
          <p:cNvPr id="27" name="Slide Number Placeholder 2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2020/10/27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2020/10/27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2020/10/27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0BC1078-46ED-40F9-8930-935BAD7C2B02}" type="datetimeFigureOut">
              <a:rPr lang="zh-CN" altLang="en-US" smtClean="0"/>
              <a:pPr/>
              <a:t>2020/10/27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BC1078-46ED-40F9-8930-935BAD7C2B02}" type="datetimeFigureOut">
              <a:rPr lang="zh-CN" altLang="en-US" smtClean="0"/>
              <a:pPr/>
              <a:t>2020/10/27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0BC1078-46ED-40F9-8930-935BAD7C2B02}" type="datetimeFigureOut">
              <a:rPr lang="zh-CN" altLang="en-US" smtClean="0"/>
              <a:pPr/>
              <a:t>2020/10/27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0BC1078-46ED-40F9-8930-935BAD7C2B02}" type="datetimeFigureOut">
              <a:rPr lang="zh-CN" altLang="en-US" smtClean="0"/>
              <a:pPr/>
              <a:t>2020/10/27</a:t>
            </a:fld>
            <a:endParaRPr lang="zh-CN" altLang="en-US"/>
          </a:p>
        </p:txBody>
      </p:sp>
      <p:sp>
        <p:nvSpPr>
          <p:cNvPr id="8" name="Slide Number Placeholder 7"/>
          <p:cNvSpPr>
            <a:spLocks noGrp="1"/>
          </p:cNvSpPr>
          <p:nvPr>
            <p:ph type="sldNum" sz="quarter" idx="11"/>
          </p:nvPr>
        </p:nvSpPr>
        <p:spPr/>
        <p:txBody>
          <a:bodyPr/>
          <a:lstStyle/>
          <a:p>
            <a:fld id="{D5B52ADC-5BFA-4FBD-BEE2-16096B7F4166}" type="slidenum">
              <a:rPr lang="zh-CN" altLang="en-US" smtClean="0"/>
              <a:pPr/>
              <a:t>‹#›</a:t>
            </a:fld>
            <a:endParaRPr lang="zh-CN" altLang="en-US"/>
          </a:p>
        </p:txBody>
      </p:sp>
      <p:sp>
        <p:nvSpPr>
          <p:cNvPr id="9" name="Footer Placeholder 8"/>
          <p:cNvSpPr>
            <a:spLocks noGrp="1"/>
          </p:cNvSpPr>
          <p:nvPr>
            <p:ph type="ftr" sz="quarter" idx="12"/>
          </p:nvPr>
        </p:nvSpPr>
        <p:spPr/>
        <p:txBody>
          <a:bodyPr/>
          <a:lstStyle/>
          <a:p>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C1078-46ED-40F9-8930-935BAD7C2B02}" type="datetimeFigureOut">
              <a:rPr lang="zh-CN" altLang="en-US" smtClean="0"/>
              <a:pPr/>
              <a:t>2020/10/27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0BC1078-46ED-40F9-8930-935BAD7C2B02}" type="datetimeFigureOut">
              <a:rPr lang="zh-CN" altLang="en-US" smtClean="0"/>
              <a:pPr/>
              <a:t>2020/10/27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a:xfrm>
            <a:off x="8156448" y="6422064"/>
            <a:ext cx="762000" cy="365125"/>
          </a:xfrm>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70BC1078-46ED-40F9-8930-935BAD7C2B02}" type="datetimeFigureOut">
              <a:rPr lang="zh-CN" altLang="en-US" smtClean="0"/>
              <a:pPr/>
              <a:t>2020/10/27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70BC1078-46ED-40F9-8930-935BAD7C2B02}" type="datetimeFigureOut">
              <a:rPr lang="zh-CN" altLang="en-US" smtClean="0"/>
              <a:pPr/>
              <a:t>2020/10/27</a:t>
            </a:fld>
            <a:endParaRPr lang="zh-CN" alt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CN" alt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D5B52ADC-5BFA-4FBD-BEE2-16096B7F4166}"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337624" y="849086"/>
            <a:ext cx="8270799" cy="992777"/>
          </a:xfrm>
        </p:spPr>
        <p:txBody>
          <a:bodyPr/>
          <a:lstStyle/>
          <a:p>
            <a:r>
              <a:rPr lang="en-US" altLang="zh-CN" dirty="0" err="1"/>
              <a:t>Enterobius</a:t>
            </a:r>
            <a:r>
              <a:rPr lang="en-US" altLang="zh-CN" dirty="0"/>
              <a:t> </a:t>
            </a:r>
            <a:r>
              <a:rPr lang="en-US" altLang="zh-CN" dirty="0" err="1"/>
              <a:t>vermicularis</a:t>
            </a:r>
            <a:endParaRPr lang="en-US" altLang="zh-CN" dirty="0"/>
          </a:p>
        </p:txBody>
      </p:sp>
      <p:sp>
        <p:nvSpPr>
          <p:cNvPr id="1048587" name="Subtitle 2"/>
          <p:cNvSpPr>
            <a:spLocks noGrp="1"/>
          </p:cNvSpPr>
          <p:nvPr>
            <p:ph type="subTitle" idx="1"/>
          </p:nvPr>
        </p:nvSpPr>
        <p:spPr>
          <a:xfrm>
            <a:off x="1543393" y="4013692"/>
            <a:ext cx="6480048" cy="1752600"/>
          </a:xfrm>
        </p:spPr>
        <p:txBody>
          <a:bodyPr/>
          <a:lstStyle/>
          <a:p>
            <a:r>
              <a:rPr lang="en-US" dirty="0" smtClean="0"/>
              <a:t>Dr. R. </a:t>
            </a:r>
            <a:r>
              <a:rPr lang="en-US" dirty="0" err="1" smtClean="0"/>
              <a:t>Bindhusaran</a:t>
            </a:r>
            <a:r>
              <a:rPr lang="en-US" dirty="0" smtClean="0"/>
              <a:t>, Associate professor</a:t>
            </a:r>
          </a:p>
          <a:p>
            <a:r>
              <a:rPr lang="en-US" dirty="0" smtClean="0"/>
              <a:t>DEPT OF PATHOLOGY, SKHMC, Kulasekharam</a:t>
            </a:r>
          </a:p>
          <a:p>
            <a:endParaRPr lang="en-US" altLang="zh-C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048656"/>
          <p:cNvSpPr>
            <a:spLocks noGrp="1"/>
          </p:cNvSpPr>
          <p:nvPr>
            <p:ph type="title"/>
          </p:nvPr>
        </p:nvSpPr>
        <p:spPr/>
        <p:txBody>
          <a:bodyPr/>
          <a:lstStyle/>
          <a:p>
            <a:r>
              <a:rPr lang="en-US" dirty="0" smtClean="0"/>
              <a:t>Laboratory Diagnosis.</a:t>
            </a:r>
            <a:endParaRPr lang="en-US" dirty="0"/>
          </a:p>
        </p:txBody>
      </p:sp>
      <p:sp>
        <p:nvSpPr>
          <p:cNvPr id="1048658" name="Content Placeholder 1048657"/>
          <p:cNvSpPr>
            <a:spLocks noGrp="1"/>
          </p:cNvSpPr>
          <p:nvPr>
            <p:ph idx="1"/>
          </p:nvPr>
        </p:nvSpPr>
        <p:spPr/>
        <p:txBody>
          <a:bodyPr>
            <a:normAutofit fontScale="83929" lnSpcReduction="20000"/>
          </a:bodyPr>
          <a:lstStyle/>
          <a:p>
            <a:pPr>
              <a:buNone/>
            </a:pPr>
            <a:r>
              <a:rPr lang="en-US" dirty="0"/>
              <a:t>
DETECTION OF ADULT WORMS 
(a) The worms are often discovered by the patient himself or by the parents of the children. 
(b) If there is any history Of passage of small whitish worms in the </a:t>
            </a:r>
            <a:r>
              <a:rPr lang="en-US" dirty="0" err="1"/>
              <a:t>faeces</a:t>
            </a:r>
            <a:r>
              <a:rPr lang="en-US" dirty="0"/>
              <a:t>, 
(c) The adult worms may be recovered from stool after a purge or an enema. 
((1) Inspection Of the anal region at the time of commencement Of itching may reveal the </a:t>
            </a:r>
            <a:r>
              <a:rPr lang="en-US" dirty="0" smtClean="0"/>
              <a:t>gravid </a:t>
            </a:r>
            <a:r>
              <a:rPr lang="en-US" dirty="0"/>
              <a:t>females.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 OF EGGS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Although </a:t>
            </a:r>
            <a:r>
              <a:rPr lang="en-US" dirty="0" err="1" smtClean="0"/>
              <a:t>oviposition</a:t>
            </a:r>
            <a:r>
              <a:rPr lang="en-US" dirty="0" smtClean="0"/>
              <a:t> in the bowel is exceptional, </a:t>
            </a:r>
            <a:r>
              <a:rPr lang="en-US" dirty="0" err="1" smtClean="0"/>
              <a:t>microscopical</a:t>
            </a:r>
            <a:r>
              <a:rPr lang="en-US" dirty="0" smtClean="0"/>
              <a:t> examination of </a:t>
            </a:r>
            <a:r>
              <a:rPr lang="en-US" dirty="0" err="1" smtClean="0"/>
              <a:t>stOOl</a:t>
            </a:r>
            <a:r>
              <a:rPr lang="en-US" dirty="0" smtClean="0"/>
              <a:t> for eggs of E. </a:t>
            </a:r>
            <a:r>
              <a:rPr lang="en-US" dirty="0" err="1" smtClean="0"/>
              <a:t>vermicularis</a:t>
            </a:r>
            <a:r>
              <a:rPr lang="en-US" dirty="0" smtClean="0"/>
              <a:t> either by a direct smear examination or by concentration method may occasionally be successful.</a:t>
            </a:r>
          </a:p>
          <a:p>
            <a:r>
              <a:rPr lang="en-US" dirty="0" smtClean="0"/>
              <a:t> Eggs are generally demonstrated in the scrapings from the </a:t>
            </a:r>
            <a:r>
              <a:rPr lang="en-US" dirty="0" err="1" smtClean="0"/>
              <a:t>perianal</a:t>
            </a:r>
            <a:r>
              <a:rPr lang="en-US" dirty="0" smtClean="0"/>
              <a:t> skin by mm it is advisable to take the swab immediately after the patient wakes up in the morning. </a:t>
            </a:r>
            <a:endParaRPr lang="en-US" smtClean="0"/>
          </a:p>
          <a:p>
            <a:r>
              <a:rPr lang="en-US" smtClean="0"/>
              <a:t>Eggs </a:t>
            </a:r>
            <a:r>
              <a:rPr lang="en-US" dirty="0" smtClean="0"/>
              <a:t>can also be recovered from under the finger-nails and the washings from garments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 </a:t>
            </a:r>
            <a:endParaRPr lang="en-US" dirty="0"/>
          </a:p>
        </p:txBody>
      </p:sp>
      <p:sp>
        <p:nvSpPr>
          <p:cNvPr id="3" name="Content Placeholder 2"/>
          <p:cNvSpPr>
            <a:spLocks noGrp="1"/>
          </p:cNvSpPr>
          <p:nvPr>
            <p:ph idx="1"/>
          </p:nvPr>
        </p:nvSpPr>
        <p:spPr>
          <a:xfrm>
            <a:off x="444137" y="1587137"/>
            <a:ext cx="8530046" cy="4525963"/>
          </a:xfrm>
        </p:spPr>
        <p:txBody>
          <a:bodyPr/>
          <a:lstStyle/>
          <a:p>
            <a:r>
              <a:rPr lang="en-US" dirty="0" smtClean="0"/>
              <a:t>Essentials of Medical </a:t>
            </a:r>
            <a:r>
              <a:rPr lang="en-US" dirty="0" err="1" smtClean="0"/>
              <a:t>Parasitology</a:t>
            </a:r>
            <a:r>
              <a:rPr lang="en-US" dirty="0" smtClean="0"/>
              <a:t> </a:t>
            </a:r>
            <a:r>
              <a:rPr lang="en-US" dirty="0" err="1" smtClean="0"/>
              <a:t>Apurba</a:t>
            </a:r>
            <a:r>
              <a:rPr lang="en-US" dirty="0" smtClean="0"/>
              <a:t> </a:t>
            </a:r>
            <a:r>
              <a:rPr lang="en-US" dirty="0" err="1" smtClean="0"/>
              <a:t>Sankar</a:t>
            </a:r>
            <a:r>
              <a:rPr lang="en-US" dirty="0" smtClean="0"/>
              <a:t> </a:t>
            </a:r>
            <a:r>
              <a:rPr lang="en-US" dirty="0" err="1" smtClean="0"/>
              <a:t>Sastry</a:t>
            </a:r>
            <a:endParaRPr lang="en-US" dirty="0" smtClean="0"/>
          </a:p>
          <a:p>
            <a:r>
              <a:rPr lang="en-US" dirty="0" smtClean="0"/>
              <a:t>Medical </a:t>
            </a:r>
            <a:r>
              <a:rPr lang="en-US" dirty="0" err="1" smtClean="0"/>
              <a:t>Parasitology</a:t>
            </a:r>
            <a:r>
              <a:rPr lang="en-US" dirty="0" smtClean="0"/>
              <a:t> K.D </a:t>
            </a:r>
            <a:r>
              <a:rPr lang="en-US" dirty="0" err="1" smtClean="0"/>
              <a:t>Chatterjee</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048646"/>
          <p:cNvSpPr>
            <a:spLocks noGrp="1"/>
          </p:cNvSpPr>
          <p:nvPr>
            <p:ph type="title"/>
          </p:nvPr>
        </p:nvSpPr>
        <p:spPr/>
        <p:txBody>
          <a:bodyPr>
            <a:normAutofit fontScale="90000"/>
          </a:bodyPr>
          <a:lstStyle/>
          <a:p>
            <a:r>
              <a:rPr lang="en-US" dirty="0" err="1" smtClean="0"/>
              <a:t>Enterobius</a:t>
            </a:r>
            <a:r>
              <a:rPr lang="en-US" dirty="0" smtClean="0"/>
              <a:t> </a:t>
            </a:r>
            <a:r>
              <a:rPr lang="en-US" dirty="0" err="1" smtClean="0"/>
              <a:t>vermicularis</a:t>
            </a:r>
            <a:r>
              <a:rPr lang="en-US" dirty="0" smtClean="0"/>
              <a:t> (Linnaeus, 1758)</a:t>
            </a:r>
            <a:endParaRPr lang="en-US" dirty="0"/>
          </a:p>
        </p:txBody>
      </p:sp>
      <p:sp>
        <p:nvSpPr>
          <p:cNvPr id="1048648" name="Content Placeholder 1048647"/>
          <p:cNvSpPr>
            <a:spLocks noGrp="1"/>
          </p:cNvSpPr>
          <p:nvPr>
            <p:ph idx="1"/>
          </p:nvPr>
        </p:nvSpPr>
        <p:spPr>
          <a:xfrm>
            <a:off x="169817" y="1600200"/>
            <a:ext cx="8974183" cy="5257800"/>
          </a:xfrm>
        </p:spPr>
        <p:txBody>
          <a:bodyPr>
            <a:normAutofit fontScale="35000" lnSpcReduction="20000"/>
          </a:bodyPr>
          <a:lstStyle/>
          <a:p>
            <a:pPr>
              <a:buNone/>
            </a:pPr>
            <a:r>
              <a:rPr lang="en-US" sz="4400" dirty="0"/>
              <a:t>
</a:t>
            </a:r>
            <a:r>
              <a:rPr lang="en-US" sz="5100" dirty="0"/>
              <a:t>Common Names: Threadworm, pinworm, </a:t>
            </a:r>
            <a:r>
              <a:rPr lang="en-US" sz="5100" dirty="0" err="1"/>
              <a:t>seatworm</a:t>
            </a:r>
            <a:r>
              <a:rPr lang="en-US" sz="5100" dirty="0"/>
              <a:t>. 
Geographical Distribution. It is cosmopolitan in </a:t>
            </a:r>
            <a:r>
              <a:rPr lang="en-US" sz="5100" dirty="0" smtClean="0"/>
              <a:t>distribution</a:t>
            </a:r>
            <a:r>
              <a:rPr lang="en-US" sz="5100" dirty="0"/>
              <a:t>
Habitat. </a:t>
            </a:r>
            <a:r>
              <a:rPr lang="en-US" sz="5100" dirty="0" smtClean="0"/>
              <a:t> Adult </a:t>
            </a:r>
            <a:r>
              <a:rPr lang="en-US" sz="5100" dirty="0"/>
              <a:t>worms (gravid females) live in the </a:t>
            </a:r>
            <a:r>
              <a:rPr lang="en-US" sz="5100" dirty="0" err="1"/>
              <a:t>caecum</a:t>
            </a:r>
            <a:r>
              <a:rPr lang="en-US" sz="5100" dirty="0"/>
              <a:t> and vermiform appendix </a:t>
            </a:r>
            <a:endParaRPr lang="en-US" sz="5100" dirty="0" smtClean="0"/>
          </a:p>
          <a:p>
            <a:pPr>
              <a:buNone/>
            </a:pPr>
            <a:r>
              <a:rPr lang="en-US" sz="5100" dirty="0" smtClean="0">
                <a:solidFill>
                  <a:srgbClr val="FFFF00"/>
                </a:solidFill>
              </a:rPr>
              <a:t>Morphology.</a:t>
            </a:r>
          </a:p>
          <a:p>
            <a:endParaRPr lang="en-US" sz="5100" dirty="0" smtClean="0">
              <a:solidFill>
                <a:srgbClr val="00B0F0"/>
              </a:solidFill>
            </a:endParaRPr>
          </a:p>
          <a:p>
            <a:pPr>
              <a:buNone/>
            </a:pPr>
            <a:r>
              <a:rPr lang="en-US" sz="5100" dirty="0" smtClean="0">
                <a:solidFill>
                  <a:srgbClr val="00B0F0"/>
                </a:solidFill>
              </a:rPr>
              <a:t>ADULT </a:t>
            </a:r>
            <a:r>
              <a:rPr lang="en-US" sz="5100" dirty="0">
                <a:solidFill>
                  <a:srgbClr val="00B0F0"/>
                </a:solidFill>
              </a:rPr>
              <a:t>WORM. </a:t>
            </a:r>
            <a:endParaRPr lang="en-US" sz="5100" dirty="0" smtClean="0">
              <a:solidFill>
                <a:srgbClr val="00B0F0"/>
              </a:solidFill>
            </a:endParaRPr>
          </a:p>
          <a:p>
            <a:pPr>
              <a:buNone/>
            </a:pPr>
            <a:r>
              <a:rPr lang="en-US" sz="5100" dirty="0" smtClean="0"/>
              <a:t>It </a:t>
            </a:r>
            <a:r>
              <a:rPr lang="en-US" sz="5100" dirty="0"/>
              <a:t>is small </a:t>
            </a:r>
            <a:r>
              <a:rPr lang="en-US" sz="5100" dirty="0" smtClean="0"/>
              <a:t>and </a:t>
            </a:r>
            <a:r>
              <a:rPr lang="en-US" sz="5100" dirty="0"/>
              <a:t>white in </a:t>
            </a:r>
            <a:r>
              <a:rPr lang="en-US" sz="5100" dirty="0" err="1"/>
              <a:t>colour</a:t>
            </a:r>
            <a:r>
              <a:rPr lang="en-US" sz="5100" dirty="0"/>
              <a:t>. It is more or 1 resembles a short piece of thread. </a:t>
            </a:r>
            <a:endParaRPr lang="en-US" sz="5100" dirty="0" smtClean="0"/>
          </a:p>
          <a:p>
            <a:pPr>
              <a:buNone/>
            </a:pPr>
            <a:r>
              <a:rPr lang="en-US" sz="5100" dirty="0" smtClean="0"/>
              <a:t>In </a:t>
            </a:r>
            <a:r>
              <a:rPr lang="en-US" sz="5100" dirty="0"/>
              <a:t>both male and female, a pair of cervical </a:t>
            </a:r>
            <a:r>
              <a:rPr lang="en-US" sz="5100" dirty="0" err="1"/>
              <a:t>alae</a:t>
            </a:r>
            <a:r>
              <a:rPr lang="en-US" sz="5100" dirty="0"/>
              <a:t> (</a:t>
            </a:r>
            <a:r>
              <a:rPr lang="en-US" sz="5100" dirty="0" err="1"/>
              <a:t>Winglike</a:t>
            </a:r>
            <a:r>
              <a:rPr lang="en-US" sz="5100" dirty="0"/>
              <a:t> expansions) is present at the anterior </a:t>
            </a:r>
            <a:r>
              <a:rPr lang="en-US" sz="5100" dirty="0" smtClean="0"/>
              <a:t>extremity</a:t>
            </a:r>
          </a:p>
          <a:p>
            <a:pPr>
              <a:buNone/>
            </a:pPr>
            <a:r>
              <a:rPr lang="en-US" sz="5100" dirty="0" smtClean="0"/>
              <a:t>There </a:t>
            </a:r>
            <a:r>
              <a:rPr lang="en-US" sz="5100" dirty="0"/>
              <a:t>is no </a:t>
            </a:r>
            <a:r>
              <a:rPr lang="en-US" sz="5100" dirty="0" err="1"/>
              <a:t>buccal</a:t>
            </a:r>
            <a:r>
              <a:rPr lang="en-US" sz="5100" dirty="0"/>
              <a:t> cavity. </a:t>
            </a:r>
            <a:endParaRPr lang="en-US" sz="5100" dirty="0" smtClean="0"/>
          </a:p>
          <a:p>
            <a:pPr>
              <a:buNone/>
            </a:pPr>
            <a:r>
              <a:rPr lang="en-US" sz="5100" dirty="0" smtClean="0"/>
              <a:t>The </a:t>
            </a:r>
            <a:r>
              <a:rPr lang="en-US" sz="5100" dirty="0"/>
              <a:t>posterior end of the </a:t>
            </a:r>
            <a:r>
              <a:rPr lang="en-US" sz="5100" dirty="0" err="1"/>
              <a:t>oesophagus</a:t>
            </a:r>
            <a:r>
              <a:rPr lang="en-US" sz="5100" dirty="0"/>
              <a:t> is </a:t>
            </a:r>
            <a:r>
              <a:rPr lang="en-US" sz="5100" dirty="0" err="1"/>
              <a:t>dilated’into</a:t>
            </a:r>
            <a:r>
              <a:rPr lang="en-US" sz="5100" dirty="0"/>
              <a:t> a conspicuous globular bulb (a </a:t>
            </a:r>
            <a:r>
              <a:rPr lang="en-US" sz="5100" dirty="0" err="1"/>
              <a:t>doublebulb</a:t>
            </a:r>
            <a:r>
              <a:rPr lang="en-US" sz="5100" dirty="0"/>
              <a:t> </a:t>
            </a:r>
            <a:r>
              <a:rPr lang="en-US" sz="5100" dirty="0" err="1"/>
              <a:t>oesophagus</a:t>
            </a:r>
            <a:r>
              <a:rPr lang="en-US" sz="5100" dirty="0"/>
              <a:t>), a characteristic feature of this nematode. 
</a:t>
            </a:r>
            <a:r>
              <a:rPr lang="en-US" sz="4600" dirty="0"/>
              <a:t>
</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200" dirty="0" smtClean="0">
                <a:solidFill>
                  <a:srgbClr val="FFFF00"/>
                </a:solidFill>
              </a:rPr>
              <a:t>Male. </a:t>
            </a:r>
            <a:r>
              <a:rPr lang="en-US" sz="3200" dirty="0" smtClean="0"/>
              <a:t>It measures 2 to 4 mm in length and0.1 to 0.2 mm across its girth. </a:t>
            </a:r>
          </a:p>
          <a:p>
            <a:r>
              <a:rPr lang="en-US" sz="3200" dirty="0" smtClean="0"/>
              <a:t>The posterior third of the body is curved and sharply truncated. </a:t>
            </a:r>
          </a:p>
          <a:p>
            <a:r>
              <a:rPr lang="en-US" sz="3200" dirty="0" smtClean="0"/>
              <a:t>It is rarely seen and is difficult to obtain except after a purge. </a:t>
            </a:r>
          </a:p>
          <a:p>
            <a:r>
              <a:rPr lang="en-US" sz="3200" dirty="0" smtClean="0"/>
              <a:t>It usually dies after </a:t>
            </a:r>
            <a:r>
              <a:rPr lang="en-US" sz="3200" dirty="0" err="1" smtClean="0"/>
              <a:t>fertilising</a:t>
            </a:r>
            <a:r>
              <a:rPr lang="en-US" sz="3200" dirty="0" smtClean="0"/>
              <a:t> the female.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048648"/>
          <p:cNvSpPr>
            <a:spLocks noGrp="1"/>
          </p:cNvSpPr>
          <p:nvPr>
            <p:ph type="title"/>
          </p:nvPr>
        </p:nvSpPr>
        <p:spPr/>
        <p:txBody>
          <a:bodyPr/>
          <a:lstStyle/>
          <a:p>
            <a:r>
              <a:rPr lang="en-US" dirty="0" smtClean="0"/>
              <a:t>Female.</a:t>
            </a:r>
            <a:endParaRPr lang="en-US" dirty="0"/>
          </a:p>
        </p:txBody>
      </p:sp>
      <p:sp>
        <p:nvSpPr>
          <p:cNvPr id="1048650" name="Content Placeholder 1048649"/>
          <p:cNvSpPr>
            <a:spLocks noGrp="1"/>
          </p:cNvSpPr>
          <p:nvPr>
            <p:ph idx="1"/>
          </p:nvPr>
        </p:nvSpPr>
        <p:spPr/>
        <p:txBody>
          <a:bodyPr>
            <a:normAutofit fontScale="94643"/>
          </a:bodyPr>
          <a:lstStyle/>
          <a:p>
            <a:r>
              <a:rPr lang="en-US" dirty="0" smtClean="0"/>
              <a:t>It </a:t>
            </a:r>
            <a:r>
              <a:rPr lang="en-US" dirty="0"/>
              <a:t>measures 8 to 12 mm in length and 0.3 to 0.5 mm across its thickest part. </a:t>
            </a:r>
            <a:endParaRPr lang="en-US" dirty="0" smtClean="0"/>
          </a:p>
          <a:p>
            <a:r>
              <a:rPr lang="en-US" dirty="0" smtClean="0"/>
              <a:t>The </a:t>
            </a:r>
            <a:r>
              <a:rPr lang="en-US" dirty="0"/>
              <a:t>posterior extremity is </a:t>
            </a:r>
            <a:r>
              <a:rPr lang="en-US" dirty="0" smtClean="0"/>
              <a:t>straight </a:t>
            </a:r>
            <a:r>
              <a:rPr lang="en-US" dirty="0"/>
              <a:t>and drawn out into “a long, tapering and finely pointed tail which is nearly one-third the length of the worm. The </a:t>
            </a:r>
            <a:r>
              <a:rPr lang="en-US" dirty="0" smtClean="0"/>
              <a:t>gravid </a:t>
            </a:r>
            <a:r>
              <a:rPr lang="en-US" dirty="0"/>
              <a:t>female, after ov1position, dies within 2 to 3 weeks.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EGGS.</a:t>
            </a:r>
            <a:endParaRPr lang="en-US" dirty="0"/>
          </a:p>
        </p:txBody>
      </p:sp>
      <p:sp>
        <p:nvSpPr>
          <p:cNvPr id="3" name="Content Placeholder 2"/>
          <p:cNvSpPr>
            <a:spLocks noGrp="1"/>
          </p:cNvSpPr>
          <p:nvPr>
            <p:ph idx="1"/>
          </p:nvPr>
        </p:nvSpPr>
        <p:spPr>
          <a:xfrm>
            <a:off x="457200" y="1600200"/>
            <a:ext cx="8686800" cy="5257800"/>
          </a:xfrm>
        </p:spPr>
        <p:txBody>
          <a:bodyPr>
            <a:normAutofit/>
          </a:bodyPr>
          <a:lstStyle/>
          <a:p>
            <a:r>
              <a:rPr lang="en-US" dirty="0" smtClean="0"/>
              <a:t>The general characteristics of the egg are as follows: (</a:t>
            </a:r>
            <a:r>
              <a:rPr lang="en-US" dirty="0" err="1" smtClean="0"/>
              <a:t>i</a:t>
            </a:r>
            <a:r>
              <a:rPr lang="en-US" dirty="0" smtClean="0"/>
              <a:t>) </a:t>
            </a:r>
            <a:r>
              <a:rPr lang="en-US" dirty="0" err="1" smtClean="0"/>
              <a:t>Colourless</a:t>
            </a:r>
            <a:r>
              <a:rPr lang="en-US" dirty="0" smtClean="0"/>
              <a:t>, i.e., not bile-stained. 
(ii) Asymmetrical in shape, being </a:t>
            </a:r>
            <a:r>
              <a:rPr lang="en-US" dirty="0" err="1" smtClean="0"/>
              <a:t>plano</a:t>
            </a:r>
            <a:r>
              <a:rPr lang="en-US" dirty="0" smtClean="0"/>
              <a:t>-convex, i.e., flattened on one side (the ventral side) and convex on the other (the dorsal side). 
(iii) Measures 50 to 60 um in length by 30 um in breadth. (iv) Surrounded by a transparent shell. 
(V) Contains a coiled tadpole-like larva. 
(Vi) Floats in saturated solution of common salt.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048650"/>
          <p:cNvSpPr>
            <a:spLocks noGrp="1"/>
          </p:cNvSpPr>
          <p:nvPr>
            <p:ph type="title"/>
          </p:nvPr>
        </p:nvSpPr>
        <p:spPr/>
        <p:txBody>
          <a:bodyPr/>
          <a:lstStyle/>
          <a:p>
            <a:r>
              <a:rPr lang="en-US" dirty="0" smtClean="0"/>
              <a:t>Life Cycle.</a:t>
            </a:r>
            <a:endParaRPr lang="en-US" dirty="0"/>
          </a:p>
        </p:txBody>
      </p:sp>
      <p:sp>
        <p:nvSpPr>
          <p:cNvPr id="1048652" name="Content Placeholder 1048651"/>
          <p:cNvSpPr>
            <a:spLocks noGrp="1"/>
          </p:cNvSpPr>
          <p:nvPr>
            <p:ph idx="1"/>
          </p:nvPr>
        </p:nvSpPr>
        <p:spPr>
          <a:xfrm>
            <a:off x="457200" y="1600200"/>
            <a:ext cx="8686800" cy="5257800"/>
          </a:xfrm>
        </p:spPr>
        <p:txBody>
          <a:bodyPr>
            <a:normAutofit fontScale="71786" lnSpcReduction="20000"/>
          </a:bodyPr>
          <a:lstStyle/>
          <a:p>
            <a:r>
              <a:rPr lang="en-US" dirty="0" smtClean="0"/>
              <a:t>No </a:t>
            </a:r>
            <a:r>
              <a:rPr lang="en-US" dirty="0"/>
              <a:t>intermediate host is </a:t>
            </a:r>
            <a:r>
              <a:rPr lang="en-US" dirty="0" smtClean="0"/>
              <a:t>required</a:t>
            </a:r>
          </a:p>
          <a:p>
            <a:r>
              <a:rPr lang="en-US" dirty="0" smtClean="0"/>
              <a:t> Each </a:t>
            </a:r>
            <a:r>
              <a:rPr lang="en-US" dirty="0"/>
              <a:t>of the eggs, newly-laid on the </a:t>
            </a:r>
            <a:r>
              <a:rPr lang="en-US" dirty="0" err="1"/>
              <a:t>perianal</a:t>
            </a:r>
            <a:r>
              <a:rPr lang="en-US" dirty="0"/>
              <a:t> skin, containing a tadpole-like larva completes its development in 24 to 36 hours’ time, in the presence of oxygen</a:t>
            </a:r>
            <a:r>
              <a:rPr lang="en-US" dirty="0" smtClean="0"/>
              <a:t>.</a:t>
            </a:r>
          </a:p>
          <a:p>
            <a:r>
              <a:rPr lang="en-US" dirty="0" smtClean="0"/>
              <a:t>Infection </a:t>
            </a:r>
            <a:r>
              <a:rPr lang="en-US" dirty="0"/>
              <a:t>occurs by ingestion of these eggs. </a:t>
            </a:r>
            <a:endParaRPr lang="en-US" dirty="0" smtClean="0"/>
          </a:p>
          <a:p>
            <a:r>
              <a:rPr lang="en-US" dirty="0" smtClean="0"/>
              <a:t>The </a:t>
            </a:r>
            <a:r>
              <a:rPr lang="en-US" dirty="0"/>
              <a:t>egg-shells are dissolved by digestive juices and the larvae escape in the small intestine where they develop into adolescent worms. </a:t>
            </a:r>
            <a:endParaRPr lang="en-US" dirty="0" smtClean="0"/>
          </a:p>
          <a:p>
            <a:r>
              <a:rPr lang="en-US" dirty="0" smtClean="0"/>
              <a:t>After </a:t>
            </a:r>
            <a:r>
              <a:rPr lang="en-US" dirty="0"/>
              <a:t>the worms become sexually mature, the male </a:t>
            </a:r>
            <a:r>
              <a:rPr lang="en-US" dirty="0" err="1"/>
              <a:t>fertilises</a:t>
            </a:r>
            <a:r>
              <a:rPr lang="en-US" dirty="0"/>
              <a:t> the female and dies. </a:t>
            </a:r>
            <a:endParaRPr lang="en-US" dirty="0" smtClean="0"/>
          </a:p>
          <a:p>
            <a:r>
              <a:rPr lang="en-US" dirty="0" smtClean="0"/>
              <a:t>The </a:t>
            </a:r>
            <a:r>
              <a:rPr lang="en-US" dirty="0"/>
              <a:t>gravid female then migrates from the small intestine down to the </a:t>
            </a:r>
            <a:r>
              <a:rPr lang="en-US" dirty="0" err="1"/>
              <a:t>caecum</a:t>
            </a:r>
            <a:r>
              <a:rPr lang="en-US" dirty="0"/>
              <a:t> and </a:t>
            </a:r>
            <a:r>
              <a:rPr lang="en-US" dirty="0" smtClean="0"/>
              <a:t>colon</a:t>
            </a:r>
          </a:p>
          <a:p>
            <a:r>
              <a:rPr lang="en-US" dirty="0" smtClean="0"/>
              <a:t>The </a:t>
            </a:r>
            <a:r>
              <a:rPr lang="en-US" dirty="0" err="1"/>
              <a:t>fertilised</a:t>
            </a:r>
            <a:r>
              <a:rPr lang="en-US" dirty="0"/>
              <a:t> female then wanders down the rectum and works its way out of the anus during the night (after the patient has retired to bed) to deposit eggs on the </a:t>
            </a:r>
            <a:r>
              <a:rPr lang="en-US" dirty="0" err="1"/>
              <a:t>perianal</a:t>
            </a:r>
            <a:r>
              <a:rPr lang="en-US" dirty="0"/>
              <a:t> skin. </a:t>
            </a:r>
            <a:endParaRPr lang="en-US" dirty="0" smtClean="0"/>
          </a:p>
          <a:p>
            <a:r>
              <a:rPr lang="en-US" dirty="0" smtClean="0"/>
              <a:t>The </a:t>
            </a:r>
            <a:r>
              <a:rPr lang="en-US" dirty="0"/>
              <a:t>cycle </a:t>
            </a:r>
            <a:r>
              <a:rPr lang="en-US" dirty="0" smtClean="0"/>
              <a:t>is </a:t>
            </a:r>
            <a:r>
              <a:rPr lang="en-US" dirty="0"/>
              <a:t>then repeated. The whole life cycle is completed 1n 2 to 4 weeks’ time.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048652"/>
          <p:cNvSpPr>
            <a:spLocks noGrp="1"/>
          </p:cNvSpPr>
          <p:nvPr>
            <p:ph type="title"/>
          </p:nvPr>
        </p:nvSpPr>
        <p:spPr/>
        <p:txBody>
          <a:bodyPr>
            <a:normAutofit fontScale="90000"/>
          </a:bodyPr>
          <a:lstStyle/>
          <a:p>
            <a:r>
              <a:rPr lang="en-US" dirty="0" smtClean="0"/>
              <a:t>
</a:t>
            </a:r>
            <a:r>
              <a:rPr lang="en-US" dirty="0" err="1" smtClean="0"/>
              <a:t>Pathogenicity</a:t>
            </a:r>
            <a:r>
              <a:rPr lang="en-US" dirty="0" smtClean="0"/>
              <a:t>. </a:t>
            </a:r>
            <a:endParaRPr lang="en-US" dirty="0"/>
          </a:p>
        </p:txBody>
      </p:sp>
      <p:sp>
        <p:nvSpPr>
          <p:cNvPr id="1048654" name="Content Placeholder 1048653"/>
          <p:cNvSpPr>
            <a:spLocks noGrp="1"/>
          </p:cNvSpPr>
          <p:nvPr>
            <p:ph idx="1"/>
          </p:nvPr>
        </p:nvSpPr>
        <p:spPr>
          <a:xfrm>
            <a:off x="457200" y="1600200"/>
            <a:ext cx="8686800" cy="5257800"/>
          </a:xfrm>
        </p:spPr>
        <p:txBody>
          <a:bodyPr>
            <a:normAutofit fontScale="57143" lnSpcReduction="20000"/>
          </a:bodyPr>
          <a:lstStyle/>
          <a:p>
            <a:pPr>
              <a:buNone/>
            </a:pPr>
            <a:r>
              <a:rPr lang="en-US" sz="3100" dirty="0"/>
              <a:t>
</a:t>
            </a:r>
            <a:r>
              <a:rPr lang="en-US" sz="3100" dirty="0">
                <a:solidFill>
                  <a:srgbClr val="FFFF00"/>
                </a:solidFill>
              </a:rPr>
              <a:t>MODE OF INFECTION. </a:t>
            </a:r>
            <a:endParaRPr lang="en-US" sz="3100" dirty="0" smtClean="0">
              <a:solidFill>
                <a:srgbClr val="FFFF00"/>
              </a:solidFill>
            </a:endParaRPr>
          </a:p>
          <a:p>
            <a:pPr>
              <a:buNone/>
            </a:pPr>
            <a:r>
              <a:rPr lang="en-US" sz="3100" dirty="0" smtClean="0"/>
              <a:t>Children </a:t>
            </a:r>
            <a:r>
              <a:rPr lang="en-US" sz="3100" dirty="0"/>
              <a:t>are the usual victims and familial infection </a:t>
            </a:r>
            <a:r>
              <a:rPr lang="en-US" sz="3100" dirty="0" smtClean="0"/>
              <a:t>is </a:t>
            </a:r>
            <a:r>
              <a:rPr lang="en-US" sz="3100" dirty="0"/>
              <a:t>common. Transmission is effected from one person to another by the ingestion of eggs. </a:t>
            </a:r>
            <a:endParaRPr lang="en-US" sz="3100" dirty="0" smtClean="0"/>
          </a:p>
          <a:p>
            <a:pPr>
              <a:buNone/>
            </a:pPr>
            <a:r>
              <a:rPr lang="en-US" sz="3100" dirty="0" smtClean="0"/>
              <a:t>The </a:t>
            </a:r>
            <a:r>
              <a:rPr lang="en-US" sz="3100" dirty="0"/>
              <a:t>first infection is either contagious from close association or due to contaminated food and drink. </a:t>
            </a:r>
            <a:endParaRPr lang="en-US" sz="3100" dirty="0" smtClean="0"/>
          </a:p>
          <a:p>
            <a:pPr>
              <a:buNone/>
            </a:pPr>
            <a:r>
              <a:rPr lang="en-US" sz="3100" dirty="0" smtClean="0"/>
              <a:t>Persons </a:t>
            </a:r>
            <a:r>
              <a:rPr lang="en-US" sz="3100" dirty="0"/>
              <a:t>handling the night-clothes and bed linens of infected patients often contract the infection. </a:t>
            </a:r>
            <a:endParaRPr lang="en-US" sz="3100" dirty="0" smtClean="0"/>
          </a:p>
          <a:p>
            <a:pPr>
              <a:buNone/>
            </a:pPr>
            <a:r>
              <a:rPr lang="en-US" sz="3100" dirty="0" smtClean="0"/>
              <a:t>There </a:t>
            </a:r>
            <a:r>
              <a:rPr lang="en-US" sz="3100" dirty="0"/>
              <a:t>is also a possibility of the infection being air-borne, specially in an infected place. 
</a:t>
            </a:r>
            <a:r>
              <a:rPr lang="en-US" sz="3100" dirty="0">
                <a:solidFill>
                  <a:srgbClr val="FFFF00"/>
                </a:solidFill>
              </a:rPr>
              <a:t>Auto-infection</a:t>
            </a:r>
            <a:r>
              <a:rPr lang="en-US" sz="3100" dirty="0"/>
              <a:t>. </a:t>
            </a:r>
            <a:endParaRPr lang="en-US" sz="3100" dirty="0" smtClean="0"/>
          </a:p>
          <a:p>
            <a:pPr>
              <a:buNone/>
            </a:pPr>
            <a:r>
              <a:rPr lang="en-US" sz="3100" dirty="0" smtClean="0"/>
              <a:t>The </a:t>
            </a:r>
            <a:r>
              <a:rPr lang="en-US" sz="3100" dirty="0"/>
              <a:t>movement of the worms at the time of egg-laying causes intense itching, inducing the patient to scratch the affected part and thereby carrying the eggs containing the infective larvae on their fingers. </a:t>
            </a:r>
            <a:endParaRPr lang="en-US" sz="3100" dirty="0" smtClean="0"/>
          </a:p>
          <a:p>
            <a:pPr>
              <a:buNone/>
            </a:pPr>
            <a:r>
              <a:rPr lang="en-US" sz="3100" dirty="0" smtClean="0"/>
              <a:t>These </a:t>
            </a:r>
            <a:r>
              <a:rPr lang="en-US" sz="3100" dirty="0"/>
              <a:t>eggs are subsequently transferred to food and swallowed by the patient himself or the infection may occur direct from </a:t>
            </a:r>
            <a:r>
              <a:rPr lang="en-US" sz="3100" dirty="0" smtClean="0"/>
              <a:t>anus-to-mouth</a:t>
            </a:r>
            <a:r>
              <a:rPr lang="en-US" sz="3100" dirty="0"/>
              <a:t>, a very common habit with children. </a:t>
            </a:r>
            <a:r>
              <a:rPr lang="en-US" dirty="0"/>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048654"/>
          <p:cNvSpPr>
            <a:spLocks noGrp="1"/>
          </p:cNvSpPr>
          <p:nvPr>
            <p:ph type="title"/>
          </p:nvPr>
        </p:nvSpPr>
        <p:spPr/>
        <p:txBody>
          <a:bodyPr/>
          <a:lstStyle/>
          <a:p>
            <a:endParaRPr lang="en-US"/>
          </a:p>
        </p:txBody>
      </p:sp>
      <p:sp>
        <p:nvSpPr>
          <p:cNvPr id="1048656" name="Content Placeholder 1048655"/>
          <p:cNvSpPr>
            <a:spLocks noGrp="1"/>
          </p:cNvSpPr>
          <p:nvPr>
            <p:ph idx="1"/>
          </p:nvPr>
        </p:nvSpPr>
        <p:spPr>
          <a:xfrm>
            <a:off x="457200" y="1600200"/>
            <a:ext cx="8686800" cy="5257800"/>
          </a:xfrm>
        </p:spPr>
        <p:txBody>
          <a:bodyPr>
            <a:normAutofit fontScale="57143" lnSpcReduction="20000"/>
          </a:bodyPr>
          <a:lstStyle/>
          <a:p>
            <a:pPr>
              <a:buNone/>
            </a:pPr>
            <a:r>
              <a:rPr lang="en-US" sz="3800" dirty="0"/>
              <a:t>
</a:t>
            </a:r>
            <a:r>
              <a:rPr lang="en-US" sz="3800" dirty="0" err="1">
                <a:solidFill>
                  <a:srgbClr val="FFFF00"/>
                </a:solidFill>
              </a:rPr>
              <a:t>Retrofection</a:t>
            </a:r>
            <a:r>
              <a:rPr lang="en-US" sz="3800" dirty="0">
                <a:solidFill>
                  <a:srgbClr val="FFFF00"/>
                </a:solidFill>
              </a:rPr>
              <a:t> (Retrograde Infection). </a:t>
            </a:r>
            <a:endParaRPr lang="en-US" sz="3800" dirty="0" smtClean="0">
              <a:solidFill>
                <a:srgbClr val="FFFF00"/>
              </a:solidFill>
            </a:endParaRPr>
          </a:p>
          <a:p>
            <a:pPr>
              <a:buNone/>
            </a:pPr>
            <a:r>
              <a:rPr lang="en-US" sz="3800" dirty="0" smtClean="0"/>
              <a:t>This </a:t>
            </a:r>
            <a:r>
              <a:rPr lang="en-US" sz="3800" dirty="0"/>
              <a:t>is a process in which the eggs laid on the </a:t>
            </a:r>
            <a:r>
              <a:rPr lang="en-US" sz="3800" dirty="0" err="1"/>
              <a:t>perianal</a:t>
            </a:r>
            <a:r>
              <a:rPr lang="en-US" sz="3800" dirty="0"/>
              <a:t> skin immediately hatch into the infective-stage larvae and migrate through the anus to develop into adolescent forms in the colon. 
</a:t>
            </a:r>
            <a:r>
              <a:rPr lang="en-US" sz="3800" dirty="0">
                <a:solidFill>
                  <a:srgbClr val="FFFF00"/>
                </a:solidFill>
              </a:rPr>
              <a:t>
PATHOGENESIS. </a:t>
            </a:r>
            <a:endParaRPr lang="en-US" sz="3800" dirty="0" smtClean="0">
              <a:solidFill>
                <a:srgbClr val="FFFF00"/>
              </a:solidFill>
            </a:endParaRPr>
          </a:p>
          <a:p>
            <a:pPr>
              <a:buNone/>
            </a:pPr>
            <a:r>
              <a:rPr lang="en-US" sz="3800" dirty="0" smtClean="0"/>
              <a:t>The </a:t>
            </a:r>
            <a:r>
              <a:rPr lang="en-US" sz="3800" dirty="0"/>
              <a:t>significant pathology is the imitation caused by the gravid females around the anus. The migrating females often enter into the female genital tract and female urethra, causing inflammation. These worms may even enter into the peritoneal cavity through the Fallopian tubes. 
</a:t>
            </a:r>
            <a:r>
              <a:rPr lang="en-US" sz="3800" dirty="0" smtClean="0"/>
              <a:t>. </a:t>
            </a:r>
            <a:r>
              <a:rPr lang="en-US"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Clinical Features</a:t>
            </a:r>
            <a:endParaRPr lang="en-US" dirty="0"/>
          </a:p>
        </p:txBody>
      </p:sp>
      <p:sp>
        <p:nvSpPr>
          <p:cNvPr id="3" name="Content Placeholder 2"/>
          <p:cNvSpPr>
            <a:spLocks noGrp="1"/>
          </p:cNvSpPr>
          <p:nvPr>
            <p:ph idx="1"/>
          </p:nvPr>
        </p:nvSpPr>
        <p:spPr>
          <a:xfrm>
            <a:off x="457200" y="1600200"/>
            <a:ext cx="8686800" cy="5257800"/>
          </a:xfrm>
        </p:spPr>
        <p:txBody>
          <a:bodyPr>
            <a:normAutofit/>
          </a:bodyPr>
          <a:lstStyle/>
          <a:p>
            <a:r>
              <a:rPr lang="en-US" sz="3200" dirty="0" err="1" smtClean="0"/>
              <a:t>Pruritus</a:t>
            </a:r>
            <a:r>
              <a:rPr lang="en-US" sz="3200" dirty="0" smtClean="0"/>
              <a:t> </a:t>
            </a:r>
            <a:r>
              <a:rPr lang="en-US" sz="3200" dirty="0" err="1" smtClean="0"/>
              <a:t>periani</a:t>
            </a:r>
            <a:r>
              <a:rPr lang="en-US" sz="3200" dirty="0" smtClean="0"/>
              <a:t> and an eczematous condition round the anus and perineum, </a:t>
            </a:r>
            <a:r>
              <a:rPr lang="en-US" sz="3200" dirty="0" err="1" smtClean="0"/>
              <a:t>salpingitis</a:t>
            </a:r>
            <a:r>
              <a:rPr lang="en-US" sz="3200" dirty="0" smtClean="0"/>
              <a:t>, </a:t>
            </a:r>
          </a:p>
          <a:p>
            <a:r>
              <a:rPr lang="en-US" sz="3200" dirty="0" smtClean="0"/>
              <a:t>nocturnal enuresis (frequency of </a:t>
            </a:r>
            <a:r>
              <a:rPr lang="en-US" sz="3200" dirty="0" err="1" smtClean="0"/>
              <a:t>micturition</a:t>
            </a:r>
            <a:r>
              <a:rPr lang="en-US" sz="3200" dirty="0" smtClean="0"/>
              <a:t>) and sometimes (2 per cent of cases) </a:t>
            </a:r>
          </a:p>
          <a:p>
            <a:r>
              <a:rPr lang="en-US" sz="3200" dirty="0" smtClean="0"/>
              <a:t>inflammation of the vermiform appendix</a:t>
            </a:r>
            <a:endParaRPr lang="en-US" dirty="0"/>
          </a:p>
        </p:txBody>
      </p:sp>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TotalTime>
  <Words>451</Words>
  <Application>Microsoft Office PowerPoint</Application>
  <PresentationFormat>On-screen Show (4:3)</PresentationFormat>
  <Paragraphs>54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Technic</vt:lpstr>
      <vt:lpstr>Enterobius vermicularis</vt:lpstr>
      <vt:lpstr>Enterobius vermicularis (Linnaeus, 1758)</vt:lpstr>
      <vt:lpstr>Slide 3</vt:lpstr>
      <vt:lpstr>Female.</vt:lpstr>
      <vt:lpstr>EGGS.</vt:lpstr>
      <vt:lpstr>Life Cycle.</vt:lpstr>
      <vt:lpstr>
Pathogenicity. </vt:lpstr>
      <vt:lpstr>Slide 8</vt:lpstr>
      <vt:lpstr>Clinical Features</vt:lpstr>
      <vt:lpstr>Laboratory Diagnosis.</vt:lpstr>
      <vt:lpstr>DEMONSTRATION OF EGGS</vt:lpstr>
      <vt:lpstr>Reference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Enterobius vermicularis</dc:title>
  <dc:creator>MY PC</dc:creator>
  <cp:lastModifiedBy>Dept.Of Pathology</cp:lastModifiedBy>
  <cp:revision>7</cp:revision>
  <dcterms:created xsi:type="dcterms:W3CDTF">2015-05-11T22:30:45Z</dcterms:created>
  <dcterms:modified xsi:type="dcterms:W3CDTF">2020-10-27T04:42:47Z</dcterms:modified>
</cp:coreProperties>
</file>